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1"/>
  </p:handoutMasterIdLst>
  <p:sldIdLst>
    <p:sldId id="269" r:id="rId4"/>
    <p:sldId id="262" r:id="rId5"/>
    <p:sldId id="268" r:id="rId6"/>
    <p:sldId id="293" r:id="rId7"/>
    <p:sldId id="310" r:id="rId8"/>
    <p:sldId id="311" r:id="rId9"/>
    <p:sldId id="312" r:id="rId10"/>
    <p:sldId id="313" r:id="rId11"/>
    <p:sldId id="315" r:id="rId12"/>
    <p:sldId id="316" r:id="rId13"/>
    <p:sldId id="317" r:id="rId14"/>
    <p:sldId id="318" r:id="rId15"/>
    <p:sldId id="319" r:id="rId16"/>
    <p:sldId id="309" r:id="rId17"/>
    <p:sldId id="273" r:id="rId18"/>
    <p:sldId id="265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" y="10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09888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Predictive analysis of stocks - TESLA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650162"/>
            <a:ext cx="118870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Bianca Daniciuc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Tea Gheorghe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801581E-E3CF-B25C-21C2-B60BB950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– linearity of stocks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00C2335-5603-D390-FF1C-A0019DB3B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2" y="1386494"/>
            <a:ext cx="5599587" cy="5370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8E84E-C06D-A938-8FD3-430062BE1CD7}"/>
              </a:ext>
            </a:extLst>
          </p:cNvPr>
          <p:cNvSpPr txBox="1"/>
          <p:nvPr/>
        </p:nvSpPr>
        <p:spPr>
          <a:xfrm>
            <a:off x="6350466" y="1669301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forecast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D4B2F730-0F23-A2F8-2639-C49C8DD67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31" y="3030071"/>
            <a:ext cx="2933333" cy="2933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D32DA-6758-BDCC-5D98-7B3828D30C59}"/>
              </a:ext>
            </a:extLst>
          </p:cNvPr>
          <p:cNvSpPr txBox="1"/>
          <p:nvPr/>
        </p:nvSpPr>
        <p:spPr>
          <a:xfrm>
            <a:off x="9545264" y="3030071"/>
            <a:ext cx="205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of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TESLA’s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3456D-3528-D2FB-3F79-6F6A0F98E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519" y="5804861"/>
            <a:ext cx="5815139" cy="7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801581E-E3CF-B25C-21C2-B60BB950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– Normalization &amp;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trainning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E84E-C06D-A938-8FD3-430062BE1CD7}"/>
              </a:ext>
            </a:extLst>
          </p:cNvPr>
          <p:cNvSpPr txBox="1"/>
          <p:nvPr/>
        </p:nvSpPr>
        <p:spPr>
          <a:xfrm>
            <a:off x="479506" y="2917906"/>
            <a:ext cx="339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Trainning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90D98-9FC0-1553-4F13-D59CA32A2AB0}"/>
              </a:ext>
            </a:extLst>
          </p:cNvPr>
          <p:cNvSpPr txBox="1"/>
          <p:nvPr/>
        </p:nvSpPr>
        <p:spPr>
          <a:xfrm>
            <a:off x="7287070" y="1341819"/>
            <a:ext cx="339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1776D-2AB5-1CC7-5BAC-1E82A1E2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6" y="1872507"/>
            <a:ext cx="5257800" cy="962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5A66C-D631-09C1-E8A6-D5408C0B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6" y="3451969"/>
            <a:ext cx="4210050" cy="57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2996FA-DE51-C428-7584-9874E0A7DF1B}"/>
              </a:ext>
            </a:extLst>
          </p:cNvPr>
          <p:cNvSpPr txBox="1"/>
          <p:nvPr/>
        </p:nvSpPr>
        <p:spPr>
          <a:xfrm>
            <a:off x="562115" y="1581579"/>
            <a:ext cx="339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365B80-9DFC-EF77-ECA9-99BD772E7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494" y="1872507"/>
            <a:ext cx="5715000" cy="3352800"/>
          </a:xfrm>
          <a:prstGeom prst="rect">
            <a:avLst/>
          </a:prstGeom>
        </p:spPr>
      </p:pic>
      <p:pic>
        <p:nvPicPr>
          <p:cNvPr id="20" name="Picture 19" descr="Chart, treemap chart&#10;&#10;Description automatically generated">
            <a:extLst>
              <a:ext uri="{FF2B5EF4-FFF2-40B4-BE49-F238E27FC236}">
                <a16:creationId xmlns:a16="http://schemas.microsoft.com/office/drawing/2014/main" id="{C0D32137-7625-82FC-B5F9-D818511D7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6" y="4023469"/>
            <a:ext cx="3206580" cy="27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0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801581E-E3CF-B25C-21C2-B60BB950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– prediction of the future price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E7FCED-5B9C-BA35-93EF-7FE8EB895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667" y="1906037"/>
            <a:ext cx="5193651" cy="44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5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801581E-E3CF-B25C-21C2-B60BB950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– Residuals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A1DC6EB-DAFF-FCFF-BB10-E7EB24797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0" y="1938947"/>
            <a:ext cx="4901587" cy="346666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0EFA012-CC45-36DF-ABE0-083637276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334" y="1194079"/>
            <a:ext cx="4469841" cy="44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7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1">
            <a:extLst>
              <a:ext uri="{FF2B5EF4-FFF2-40B4-BE49-F238E27FC236}">
                <a16:creationId xmlns:a16="http://schemas.microsoft.com/office/drawing/2014/main" id="{5982C863-9994-48C8-A490-2EE09F6E5436}"/>
              </a:ext>
            </a:extLst>
          </p:cNvPr>
          <p:cNvGrpSpPr/>
          <p:nvPr/>
        </p:nvGrpSpPr>
        <p:grpSpPr>
          <a:xfrm>
            <a:off x="164525" y="5407176"/>
            <a:ext cx="3350200" cy="1118599"/>
            <a:chOff x="6216599" y="2561032"/>
            <a:chExt cx="2869056" cy="14936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82AD50-113D-4AA2-891D-C131C06DDCF5}"/>
                </a:ext>
              </a:extLst>
            </p:cNvPr>
            <p:cNvSpPr txBox="1"/>
            <p:nvPr/>
          </p:nvSpPr>
          <p:spPr>
            <a:xfrm>
              <a:off x="6216599" y="2561032"/>
              <a:ext cx="2840805" cy="897682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Speech:</a:t>
              </a:r>
            </a:p>
            <a:p>
              <a:pPr>
                <a:lnSpc>
                  <a:spcPts val="3500"/>
                </a:lnSpc>
              </a:pP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921CA4-05C4-48E2-B542-5BBE1F67BE12}"/>
                </a:ext>
              </a:extLst>
            </p:cNvPr>
            <p:cNvSpPr txBox="1"/>
            <p:nvPr/>
          </p:nvSpPr>
          <p:spPr>
            <a:xfrm>
              <a:off x="6243431" y="3500640"/>
              <a:ext cx="2842224" cy="553998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r>
                <a:rPr lang="fr-FR" b="1" i="0" dirty="0">
                  <a:solidFill>
                    <a:srgbClr val="333333"/>
                  </a:solidFill>
                  <a:effectLst/>
                  <a:latin typeface="Helvetica Neue"/>
                </a:rPr>
                <a:t>Université de Paris Panthéon Sorbonne - </a:t>
              </a:r>
              <a:r>
                <a:rPr lang="en-US" b="1" i="0" dirty="0">
                  <a:solidFill>
                    <a:srgbClr val="333333"/>
                  </a:solidFill>
                  <a:effectLst/>
                  <a:latin typeface="Helvetica Neue"/>
                </a:rPr>
                <a:t>Sustainability 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B452D75-BCDD-9003-8EE6-F10B3C104072}"/>
              </a:ext>
            </a:extLst>
          </p:cNvPr>
          <p:cNvSpPr txBox="1">
            <a:spLocks/>
          </p:cNvSpPr>
          <p:nvPr/>
        </p:nvSpPr>
        <p:spPr>
          <a:xfrm>
            <a:off x="363760" y="230841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Curiosity: Sentiment analysis</a:t>
            </a:r>
          </a:p>
        </p:txBody>
      </p:sp>
      <p:pic>
        <p:nvPicPr>
          <p:cNvPr id="16" name="Picture 15" descr="Graphical user interface, text, application">
            <a:extLst>
              <a:ext uri="{FF2B5EF4-FFF2-40B4-BE49-F238E27FC236}">
                <a16:creationId xmlns:a16="http://schemas.microsoft.com/office/drawing/2014/main" id="{F2A16D5B-4D34-4474-6E3B-F1FD90A06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027881"/>
            <a:ext cx="3448050" cy="2096444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low confidence">
            <a:extLst>
              <a:ext uri="{FF2B5EF4-FFF2-40B4-BE49-F238E27FC236}">
                <a16:creationId xmlns:a16="http://schemas.microsoft.com/office/drawing/2014/main" id="{7A8D9A7D-F518-365B-3E6A-E3E8CBF2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43" y="1143228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0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A picture containing text&#10;&#10;Description automatically generated">
            <a:extLst>
              <a:ext uri="{FF2B5EF4-FFF2-40B4-BE49-F238E27FC236}">
                <a16:creationId xmlns:a16="http://schemas.microsoft.com/office/drawing/2014/main" id="{341F2406-B73E-B312-CB25-29A40ABE98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r="9497"/>
          <a:stretch>
            <a:fillRect/>
          </a:stretch>
        </p:blipFill>
        <p:spPr>
          <a:xfrm>
            <a:off x="962692" y="2069257"/>
            <a:ext cx="3437858" cy="1965119"/>
          </a:xfrm>
        </p:spPr>
      </p:pic>
      <p:grpSp>
        <p:nvGrpSpPr>
          <p:cNvPr id="6" name="Graphic 14">
            <a:extLst>
              <a:ext uri="{FF2B5EF4-FFF2-40B4-BE49-F238E27FC236}">
                <a16:creationId xmlns:a16="http://schemas.microsoft.com/office/drawing/2014/main" id="{74DD108A-0789-47AD-B65C-D07E14A083C5}"/>
              </a:ext>
            </a:extLst>
          </p:cNvPr>
          <p:cNvGrpSpPr/>
          <p:nvPr/>
        </p:nvGrpSpPr>
        <p:grpSpPr>
          <a:xfrm>
            <a:off x="4760986" y="1394766"/>
            <a:ext cx="4091656" cy="3218157"/>
            <a:chOff x="2444748" y="555045"/>
            <a:chExt cx="7282048" cy="572745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B6B684-C950-420F-B181-7AD53132492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B95C0FE-5BC7-4AA1-BECB-23278F736E5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9CA6234-7918-41BB-A4B2-E4E4941EDF1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69EF500-0E9D-434D-ACD2-35DB7EFF71B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3A662A3-7C75-4A56-AE15-DCDE58BDAAD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B49BA2-CA42-4BC6-9B2B-28FBA979C167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40B129-E4EE-4CA7-815F-9F4D9AC683E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C2285A-865E-442B-8BE8-569D14EA16D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4" name="Picture Placeholder 33" descr="Text&#10;&#10;Description automatically generated with low confidence">
            <a:extLst>
              <a:ext uri="{FF2B5EF4-FFF2-40B4-BE49-F238E27FC236}">
                <a16:creationId xmlns:a16="http://schemas.microsoft.com/office/drawing/2014/main" id="{9041F3B4-D201-5DC1-A4D9-80D56726A34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6131"/>
          <a:stretch>
            <a:fillRect/>
          </a:stretch>
        </p:blipFill>
        <p:spPr>
          <a:xfrm>
            <a:off x="4951413" y="1616075"/>
            <a:ext cx="3751262" cy="2114550"/>
          </a:xfr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5982C863-9994-48C8-A490-2EE09F6E5436}"/>
              </a:ext>
            </a:extLst>
          </p:cNvPr>
          <p:cNvGrpSpPr/>
          <p:nvPr/>
        </p:nvGrpSpPr>
        <p:grpSpPr>
          <a:xfrm>
            <a:off x="9041431" y="2112208"/>
            <a:ext cx="3661680" cy="1346522"/>
            <a:chOff x="6216599" y="2561032"/>
            <a:chExt cx="2869056" cy="134652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82AD50-113D-4AA2-891D-C131C06DDCF5}"/>
                </a:ext>
              </a:extLst>
            </p:cNvPr>
            <p:cNvSpPr txBox="1"/>
            <p:nvPr/>
          </p:nvSpPr>
          <p:spPr>
            <a:xfrm>
              <a:off x="6216599" y="2561032"/>
              <a:ext cx="2840805" cy="1346522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Sentiment</a:t>
              </a:r>
            </a:p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Score:</a:t>
              </a:r>
            </a:p>
            <a:p>
              <a:pPr>
                <a:lnSpc>
                  <a:spcPts val="3500"/>
                </a:lnSpc>
              </a:pP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921CA4-05C4-48E2-B542-5BBE1F67BE12}"/>
                </a:ext>
              </a:extLst>
            </p:cNvPr>
            <p:cNvSpPr txBox="1"/>
            <p:nvPr/>
          </p:nvSpPr>
          <p:spPr>
            <a:xfrm>
              <a:off x="6243431" y="3500640"/>
              <a:ext cx="2842224" cy="276999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0.10657329232009413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B452D75-BCDD-9003-8EE6-F10B3C104072}"/>
              </a:ext>
            </a:extLst>
          </p:cNvPr>
          <p:cNvSpPr txBox="1">
            <a:spLocks/>
          </p:cNvSpPr>
          <p:nvPr/>
        </p:nvSpPr>
        <p:spPr>
          <a:xfrm>
            <a:off x="363760" y="230841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Curiosity: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19550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623380" y="447851"/>
            <a:ext cx="85984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Conclusion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57D135-1F29-47B1-9855-2B440519BBFE}"/>
              </a:ext>
            </a:extLst>
          </p:cNvPr>
          <p:cNvGrpSpPr/>
          <p:nvPr/>
        </p:nvGrpSpPr>
        <p:grpSpPr>
          <a:xfrm>
            <a:off x="623380" y="1518542"/>
            <a:ext cx="3510875" cy="1910458"/>
            <a:chOff x="623380" y="1371181"/>
            <a:chExt cx="3005037" cy="19104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B27CFC-23FB-47A5-A019-9966900A712B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31E24C-FBFA-48FA-9C26-BB833C57CFA2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4300-F391-4389-B260-AEC1CF8D8340}"/>
              </a:ext>
            </a:extLst>
          </p:cNvPr>
          <p:cNvGrpSpPr/>
          <p:nvPr/>
        </p:nvGrpSpPr>
        <p:grpSpPr>
          <a:xfrm>
            <a:off x="4413924" y="1518542"/>
            <a:ext cx="3510875" cy="1910458"/>
            <a:chOff x="623380" y="1371181"/>
            <a:chExt cx="3005037" cy="19104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343DBF-EA5B-4848-932C-A736D5061C66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4C63FD-3E93-418D-B063-465EBD223C7A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EF0D9B-E967-431A-B75B-09A9307B93E9}"/>
              </a:ext>
            </a:extLst>
          </p:cNvPr>
          <p:cNvGrpSpPr/>
          <p:nvPr/>
        </p:nvGrpSpPr>
        <p:grpSpPr>
          <a:xfrm>
            <a:off x="623379" y="3587291"/>
            <a:ext cx="3510876" cy="2649121"/>
            <a:chOff x="623380" y="1371181"/>
            <a:chExt cx="3005037" cy="26491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DE5CD9-57A4-43F6-BD54-9F312ADFAE36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AEA461-3539-4F81-9AB0-C203E38131AC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210345" y="3809845"/>
            <a:ext cx="498151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6224950" cy="3173419"/>
            <a:chOff x="5885014" y="654503"/>
            <a:chExt cx="6224950" cy="31734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6903916" y="718301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944A9-8317-4701-8923-95546EBC6A81}"/>
                </a:ext>
              </a:extLst>
            </p:cNvPr>
            <p:cNvSpPr txBox="1"/>
            <p:nvPr/>
          </p:nvSpPr>
          <p:spPr>
            <a:xfrm>
              <a:off x="6903916" y="1889512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Analysis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8DC5F-7B11-4BFE-A62A-1B2C2273B5B4}"/>
                </a:ext>
              </a:extLst>
            </p:cNvPr>
            <p:cNvSpPr txBox="1"/>
            <p:nvPr/>
          </p:nvSpPr>
          <p:spPr>
            <a:xfrm>
              <a:off x="6903916" y="3106889"/>
              <a:ext cx="5206048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Curiosity: Sentiment analysis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9DACE-6A21-741A-8291-72D8DDC8643D}"/>
              </a:ext>
            </a:extLst>
          </p:cNvPr>
          <p:cNvSpPr txBox="1"/>
          <p:nvPr/>
        </p:nvSpPr>
        <p:spPr>
          <a:xfrm>
            <a:off x="5947762" y="524263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19215-5B89-9DB5-1BB2-31831FC2B283}"/>
              </a:ext>
            </a:extLst>
          </p:cNvPr>
          <p:cNvSpPr txBox="1"/>
          <p:nvPr/>
        </p:nvSpPr>
        <p:spPr>
          <a:xfrm>
            <a:off x="6985952" y="5438901"/>
            <a:ext cx="5206048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Conclusion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1487949" y="426223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624F9-EC82-4A3D-932A-A0D751699EEA}"/>
              </a:ext>
            </a:extLst>
          </p:cNvPr>
          <p:cNvGrpSpPr/>
          <p:nvPr/>
        </p:nvGrpSpPr>
        <p:grpSpPr>
          <a:xfrm>
            <a:off x="1575046" y="2570733"/>
            <a:ext cx="1607390" cy="1446550"/>
            <a:chOff x="1704484" y="1766707"/>
            <a:chExt cx="1038452" cy="14465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4B8375-83D4-4464-8546-55C67D53BC14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69C21-29A0-4CB2-848C-4FE19C8DDB3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487950" y="253719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3774324" y="405989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29E345-1DCA-4195-AC2B-0A0D78AEA7F9}"/>
              </a:ext>
            </a:extLst>
          </p:cNvPr>
          <p:cNvGrpSpPr/>
          <p:nvPr/>
        </p:nvGrpSpPr>
        <p:grpSpPr>
          <a:xfrm>
            <a:off x="3861421" y="2374952"/>
            <a:ext cx="1607390" cy="1446550"/>
            <a:chOff x="1704484" y="1766707"/>
            <a:chExt cx="1038452" cy="144655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C55FB7-65A7-49E5-8854-514B42525A3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DB14B2-14C0-4113-87EB-B56BA0672E06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3774325" y="2336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6060699" y="3854419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891F37-9056-45DE-8417-329E771A3C7E}"/>
              </a:ext>
            </a:extLst>
          </p:cNvPr>
          <p:cNvGrpSpPr/>
          <p:nvPr/>
        </p:nvGrpSpPr>
        <p:grpSpPr>
          <a:xfrm>
            <a:off x="6147796" y="2179171"/>
            <a:ext cx="1607390" cy="1446550"/>
            <a:chOff x="1704484" y="1766707"/>
            <a:chExt cx="1038452" cy="14465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7FA7F-9CAD-4D59-9ACA-C3584677964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6060700" y="213188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8347075" y="364579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50CAD3-614D-4A7E-BB22-02333AB0A545}"/>
              </a:ext>
            </a:extLst>
          </p:cNvPr>
          <p:cNvGrpSpPr/>
          <p:nvPr/>
        </p:nvGrpSpPr>
        <p:grpSpPr>
          <a:xfrm>
            <a:off x="8434172" y="1983390"/>
            <a:ext cx="1607390" cy="1446550"/>
            <a:chOff x="1704484" y="1766707"/>
            <a:chExt cx="1038452" cy="14465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26265D-10D1-4C16-B59F-C069B3E076F7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97F02-0337-4E08-8839-1E5F78FDFD5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8347076" y="1949854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BD0BC-A945-4CC7-9585-5FEA6C57A4BD}"/>
              </a:ext>
            </a:extLst>
          </p:cNvPr>
          <p:cNvSpPr txBox="1"/>
          <p:nvPr/>
        </p:nvSpPr>
        <p:spPr>
          <a:xfrm>
            <a:off x="5346922" y="256984"/>
            <a:ext cx="52270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Analysis</a:t>
            </a:r>
          </a:p>
        </p:txBody>
      </p:sp>
      <p:sp>
        <p:nvSpPr>
          <p:cNvPr id="6" name="자유형: 도형 13">
            <a:extLst>
              <a:ext uri="{FF2B5EF4-FFF2-40B4-BE49-F238E27FC236}">
                <a16:creationId xmlns:a16="http://schemas.microsoft.com/office/drawing/2014/main" id="{AC4EE024-F8AD-4E09-9EAB-60431AD940A6}"/>
              </a:ext>
            </a:extLst>
          </p:cNvPr>
          <p:cNvSpPr/>
          <p:nvPr/>
        </p:nvSpPr>
        <p:spPr>
          <a:xfrm>
            <a:off x="6584379" y="1650112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CFE2E-52A8-452A-A1CA-ED41EEFA8D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2AE0785-ADA2-4113-DBD0-DCCC5884D8E1}"/>
              </a:ext>
            </a:extLst>
          </p:cNvPr>
          <p:cNvSpPr txBox="1">
            <a:spLocks/>
          </p:cNvSpPr>
          <p:nvPr/>
        </p:nvSpPr>
        <p:spPr>
          <a:xfrm>
            <a:off x="0" y="1150899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miter lim="800000"/>
          </a:ln>
          <a:effectLst/>
        </p:spPr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5102D2A-43AA-ED82-C79F-F431C744B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28" y="4675973"/>
            <a:ext cx="1363501" cy="498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BB990-4FD6-8FF2-8ECC-16995D46E129}"/>
              </a:ext>
            </a:extLst>
          </p:cNvPr>
          <p:cNvSpPr txBox="1"/>
          <p:nvPr/>
        </p:nvSpPr>
        <p:spPr>
          <a:xfrm>
            <a:off x="1964953" y="4675973"/>
            <a:ext cx="1650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source, one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B0EF5E-8A46-3BDE-63E4-637AAA9A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79" y="2393504"/>
            <a:ext cx="5343525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CAD526-E491-DA67-268C-A8962E2BDE01}"/>
              </a:ext>
            </a:extLst>
          </p:cNvPr>
          <p:cNvSpPr txBox="1"/>
          <p:nvPr/>
        </p:nvSpPr>
        <p:spPr>
          <a:xfrm>
            <a:off x="7698969" y="1824995"/>
            <a:ext cx="38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72ACD1-19DB-9550-FA2D-8A08CC1B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16" y="4201480"/>
            <a:ext cx="5505450" cy="1447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DE3090-9B95-689D-8C32-F305607D7446}"/>
              </a:ext>
            </a:extLst>
          </p:cNvPr>
          <p:cNvSpPr txBox="1"/>
          <p:nvPr/>
        </p:nvSpPr>
        <p:spPr>
          <a:xfrm>
            <a:off x="6584379" y="3875714"/>
            <a:ext cx="3859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tesla_data.describe</a:t>
            </a:r>
            <a:r>
              <a:rPr lang="fr-F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28419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1120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7C951-40E6-4D5B-BEB0-0EF2EEA3A266}"/>
              </a:ext>
            </a:extLst>
          </p:cNvPr>
          <p:cNvSpPr txBox="1"/>
          <p:nvPr/>
        </p:nvSpPr>
        <p:spPr>
          <a:xfrm>
            <a:off x="5124301" y="4569933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88D3D-8864-4597-8E67-73994C22CFA9}"/>
              </a:ext>
            </a:extLst>
          </p:cNvPr>
          <p:cNvSpPr txBox="1"/>
          <p:nvPr/>
        </p:nvSpPr>
        <p:spPr>
          <a:xfrm>
            <a:off x="5118968" y="4997789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A4E59-4BA5-407B-BFF9-15A1B1A74863}"/>
              </a:ext>
            </a:extLst>
          </p:cNvPr>
          <p:cNvSpPr txBox="1"/>
          <p:nvPr/>
        </p:nvSpPr>
        <p:spPr>
          <a:xfrm>
            <a:off x="5113635" y="5425645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B7641-1FF0-42E9-A070-C6D90234D20D}"/>
              </a:ext>
            </a:extLst>
          </p:cNvPr>
          <p:cNvSpPr txBox="1"/>
          <p:nvPr/>
        </p:nvSpPr>
        <p:spPr>
          <a:xfrm>
            <a:off x="5108302" y="5853501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246DC2A-0CCB-430C-A946-1FE37326650E}"/>
              </a:ext>
            </a:extLst>
          </p:cNvPr>
          <p:cNvSpPr txBox="1">
            <a:spLocks/>
          </p:cNvSpPr>
          <p:nvPr/>
        </p:nvSpPr>
        <p:spPr>
          <a:xfrm>
            <a:off x="4630892" y="1590666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E8F2A30-C901-07B5-32FF-E787A9168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6" y="1383660"/>
            <a:ext cx="4495238" cy="4469841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3D5E12C-DC35-382F-915F-8C844E365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18" y="1415203"/>
            <a:ext cx="4482540" cy="4469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B0C0A-777B-B079-060C-2FB1A85ACBE7}"/>
              </a:ext>
            </a:extLst>
          </p:cNvPr>
          <p:cNvSpPr txBox="1"/>
          <p:nvPr/>
        </p:nvSpPr>
        <p:spPr>
          <a:xfrm>
            <a:off x="7977931" y="5853501"/>
            <a:ext cx="226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Closing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6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7C7C951-40E6-4D5B-BEB0-0EF2EEA3A266}"/>
              </a:ext>
            </a:extLst>
          </p:cNvPr>
          <p:cNvSpPr txBox="1"/>
          <p:nvPr/>
        </p:nvSpPr>
        <p:spPr>
          <a:xfrm>
            <a:off x="5124301" y="4569933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88D3D-8864-4597-8E67-73994C22CFA9}"/>
              </a:ext>
            </a:extLst>
          </p:cNvPr>
          <p:cNvSpPr txBox="1"/>
          <p:nvPr/>
        </p:nvSpPr>
        <p:spPr>
          <a:xfrm>
            <a:off x="5118968" y="4997789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A4E59-4BA5-407B-BFF9-15A1B1A74863}"/>
              </a:ext>
            </a:extLst>
          </p:cNvPr>
          <p:cNvSpPr txBox="1"/>
          <p:nvPr/>
        </p:nvSpPr>
        <p:spPr>
          <a:xfrm>
            <a:off x="5113635" y="5425645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B7641-1FF0-42E9-A070-C6D90234D20D}"/>
              </a:ext>
            </a:extLst>
          </p:cNvPr>
          <p:cNvSpPr txBox="1"/>
          <p:nvPr/>
        </p:nvSpPr>
        <p:spPr>
          <a:xfrm>
            <a:off x="5108302" y="5853501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246DC2A-0CCB-430C-A946-1FE37326650E}"/>
              </a:ext>
            </a:extLst>
          </p:cNvPr>
          <p:cNvSpPr txBox="1">
            <a:spLocks/>
          </p:cNvSpPr>
          <p:nvPr/>
        </p:nvSpPr>
        <p:spPr>
          <a:xfrm>
            <a:off x="4630892" y="1590666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B0C0A-777B-B079-060C-2FB1A85ACBE7}"/>
              </a:ext>
            </a:extLst>
          </p:cNvPr>
          <p:cNvSpPr txBox="1"/>
          <p:nvPr/>
        </p:nvSpPr>
        <p:spPr>
          <a:xfrm>
            <a:off x="1065403" y="1734682"/>
            <a:ext cx="226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return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C58E2FA-02E7-B840-80F1-D7BAC9D87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7" y="2154844"/>
            <a:ext cx="4787301" cy="3149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2BD20-4273-FACF-580A-4CA3ECD95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6" y="2376936"/>
            <a:ext cx="6096000" cy="1543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C26CA-B32D-FB3E-0D52-85C43597321B}"/>
              </a:ext>
            </a:extLst>
          </p:cNvPr>
          <p:cNvSpPr/>
          <p:nvPr/>
        </p:nvSpPr>
        <p:spPr>
          <a:xfrm>
            <a:off x="6214119" y="2751589"/>
            <a:ext cx="5488523" cy="1929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9A34FE-F4D5-D6B1-2E34-9808AA27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6" y="4287105"/>
            <a:ext cx="2286000" cy="1790700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C9C18E3-2163-0C47-8420-8E6BE7785696}"/>
              </a:ext>
            </a:extLst>
          </p:cNvPr>
          <p:cNvSpPr txBox="1">
            <a:spLocks/>
          </p:cNvSpPr>
          <p:nvPr/>
        </p:nvSpPr>
        <p:spPr>
          <a:xfrm>
            <a:off x="309401" y="327532"/>
            <a:ext cx="1157319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597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5CED991-1915-42F6-D898-CBD9437F1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69" y="2234314"/>
            <a:ext cx="4469841" cy="446984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A81389B-B1DF-168D-1D27-5D8699788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0" y="2707343"/>
            <a:ext cx="4723809" cy="3288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EA360-E452-4A63-7161-69D580A0C711}"/>
              </a:ext>
            </a:extLst>
          </p:cNvPr>
          <p:cNvSpPr txBox="1"/>
          <p:nvPr/>
        </p:nvSpPr>
        <p:spPr>
          <a:xfrm>
            <a:off x="1224793" y="2338011"/>
            <a:ext cx="19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40B62-A0A6-2A0E-49B9-94359FAA7E35}"/>
              </a:ext>
            </a:extLst>
          </p:cNvPr>
          <p:cNvSpPr txBox="1"/>
          <p:nvPr/>
        </p:nvSpPr>
        <p:spPr>
          <a:xfrm>
            <a:off x="7836716" y="1802514"/>
            <a:ext cx="295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of stocks per volume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77BAEDB-F79B-C39F-11EF-F8F8165B0721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323850" y="339725"/>
            <a:ext cx="11572875" cy="723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102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CEA360-E452-4A63-7161-69D580A0C711}"/>
              </a:ext>
            </a:extLst>
          </p:cNvPr>
          <p:cNvSpPr txBox="1"/>
          <p:nvPr/>
        </p:nvSpPr>
        <p:spPr>
          <a:xfrm>
            <a:off x="1224792" y="2338011"/>
            <a:ext cx="280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Volatility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Tesla’s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9C027C9-8062-C2F4-9880-BBE67D9C4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9" y="2767647"/>
            <a:ext cx="4850793" cy="3403174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54432FF-3E54-88A1-7AE2-4E45DA950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86" y="2888281"/>
            <a:ext cx="4673016" cy="3161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E9B39D-B85F-4E9C-0631-926E45A6C4F3}"/>
              </a:ext>
            </a:extLst>
          </p:cNvPr>
          <p:cNvSpPr txBox="1"/>
          <p:nvPr/>
        </p:nvSpPr>
        <p:spPr>
          <a:xfrm>
            <a:off x="7097086" y="2338011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Boxplotting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volatility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371937B6-3A46-9D67-7BD0-C279861D21E5}"/>
              </a:ext>
            </a:extLst>
          </p:cNvPr>
          <p:cNvSpPr txBox="1">
            <a:spLocks/>
          </p:cNvSpPr>
          <p:nvPr/>
        </p:nvSpPr>
        <p:spPr>
          <a:xfrm>
            <a:off x="309401" y="327532"/>
            <a:ext cx="1157319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5541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801581E-E3CF-B25C-21C2-B60BB950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– linearity of stocks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FA26B23-2017-355E-2A82-514971FBB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012877"/>
            <a:ext cx="2390862" cy="238408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CB73374-9024-4E96-B46E-09E967DD0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24" y="1924212"/>
            <a:ext cx="2561418" cy="2561418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13342CB-289A-33B7-4D84-20FE2F5C3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87" y="1924212"/>
            <a:ext cx="2561418" cy="2561418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1D451365-8DD8-DE52-D1E6-0543F0353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859" y="1817615"/>
            <a:ext cx="2774612" cy="277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3523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8227</TotalTime>
  <Words>482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Helvetica Neue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Bianca-Mihaela Daniciuc</cp:lastModifiedBy>
  <cp:revision>163</cp:revision>
  <dcterms:created xsi:type="dcterms:W3CDTF">2018-04-24T17:14:44Z</dcterms:created>
  <dcterms:modified xsi:type="dcterms:W3CDTF">2022-12-01T15:30:25Z</dcterms:modified>
</cp:coreProperties>
</file>